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4" r:id="rId1"/>
  </p:sldMasterIdLst>
  <p:notesMasterIdLst>
    <p:notesMasterId r:id="rId9"/>
  </p:notesMasterIdLst>
  <p:sldIdLst>
    <p:sldId id="256" r:id="rId2"/>
    <p:sldId id="257" r:id="rId3"/>
    <p:sldId id="260" r:id="rId4"/>
    <p:sldId id="265" r:id="rId5"/>
    <p:sldId id="258" r:id="rId6"/>
    <p:sldId id="261" r:id="rId7"/>
    <p:sldId id="262" r:id="rId8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96" y="-8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Tabelle2!$B$1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Tabelle2!$A$2:$A$4</c:f>
              <c:strCache>
                <c:ptCount val="3"/>
                <c:pt idx="0">
                  <c:v>IT Services </c:v>
                </c:pt>
                <c:pt idx="1">
                  <c:v>Consultancy</c:v>
                </c:pt>
                <c:pt idx="2">
                  <c:v>Production</c:v>
                </c:pt>
              </c:strCache>
            </c:strRef>
          </c:cat>
          <c:val>
            <c:numRef>
              <c:f>Tabelle2!$B$2:$B$4</c:f>
              <c:numCache>
                <c:formatCode>General</c:formatCode>
                <c:ptCount val="3"/>
                <c:pt idx="0">
                  <c:v>8.3000000000000007</c:v>
                </c:pt>
                <c:pt idx="1">
                  <c:v>4.2</c:v>
                </c:pt>
                <c:pt idx="2">
                  <c:v>12.3</c:v>
                </c:pt>
              </c:numCache>
            </c:numRef>
          </c:val>
        </c:ser>
        <c:ser>
          <c:idx val="1"/>
          <c:order val="1"/>
          <c:tx>
            <c:strRef>
              <c:f>Tabelle2!$C$1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xmlns:mc="http://schemas.openxmlformats.org/markup-compatibility/2006" xmlns:a14="http://schemas.microsoft.com/office/drawing/2010/main" val="0070C0" mc:Ignorable=""/>
            </a:solidFill>
          </c:spPr>
          <c:invertIfNegative val="0"/>
          <c:cat>
            <c:strRef>
              <c:f>Tabelle2!$A$2:$A$4</c:f>
              <c:strCache>
                <c:ptCount val="3"/>
                <c:pt idx="0">
                  <c:v>IT Services </c:v>
                </c:pt>
                <c:pt idx="1">
                  <c:v>Consultancy</c:v>
                </c:pt>
                <c:pt idx="2">
                  <c:v>Production</c:v>
                </c:pt>
              </c:strCache>
            </c:strRef>
          </c:cat>
          <c:val>
            <c:numRef>
              <c:f>Tabelle2!$C$2:$C$4</c:f>
              <c:numCache>
                <c:formatCode>General</c:formatCode>
                <c:ptCount val="3"/>
                <c:pt idx="0">
                  <c:v>9.8000000000000007</c:v>
                </c:pt>
                <c:pt idx="1">
                  <c:v>5.0999999999999996</c:v>
                </c:pt>
                <c:pt idx="2">
                  <c:v>14.7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956224"/>
        <c:axId val="77957760"/>
        <c:axId val="0"/>
      </c:bar3DChart>
      <c:catAx>
        <c:axId val="77956224"/>
        <c:scaling>
          <c:orientation val="minMax"/>
        </c:scaling>
        <c:delete val="0"/>
        <c:axPos val="b"/>
        <c:majorTickMark val="out"/>
        <c:minorTickMark val="none"/>
        <c:tickLblPos val="nextTo"/>
        <c:crossAx val="77957760"/>
        <c:crosses val="autoZero"/>
        <c:auto val="1"/>
        <c:lblAlgn val="ctr"/>
        <c:lblOffset val="100"/>
        <c:noMultiLvlLbl val="0"/>
      </c:catAx>
      <c:valAx>
        <c:axId val="77957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956224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>
          <a:latin typeface="Calibri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6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6" charset="0"/>
              </a:defRPr>
            </a:lvl1pPr>
          </a:lstStyle>
          <a:p>
            <a:fld id="{268AC2DF-9E02-4315-AEE4-67A24512B96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961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sz="1200" kern="1200">
        <a:solidFill>
          <a:srgbClr xmlns:mc="http://schemas.openxmlformats.org/markup-compatibility/2006" xmlns:a14="http://schemas.microsoft.com/office/drawing/2010/main" val="000000" mc:Ignorable="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sz="1200" kern="1200">
        <a:solidFill>
          <a:srgbClr xmlns:mc="http://schemas.openxmlformats.org/markup-compatibility/2006" xmlns:a14="http://schemas.microsoft.com/office/drawing/2010/main" val="000000" mc:Ignorable="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sz="1200" kern="1200">
        <a:solidFill>
          <a:srgbClr xmlns:mc="http://schemas.openxmlformats.org/markup-compatibility/2006" xmlns:a14="http://schemas.microsoft.com/office/drawing/2010/main" val="000000" mc:Ignorable="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sz="1200" kern="1200">
        <a:solidFill>
          <a:srgbClr xmlns:mc="http://schemas.openxmlformats.org/markup-compatibility/2006" xmlns:a14="http://schemas.microsoft.com/office/drawing/2010/main" val="000000" mc:Ignorable="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xmlns:mc="http://schemas.openxmlformats.org/markup-compatibility/2006" xmlns:a14="http://schemas.microsoft.com/office/drawing/2010/main" val="000000" mc:Ignorable=""/>
      </a:buClr>
      <a:buSzPct val="100000"/>
      <a:buFont typeface="Times New Roman" pitchFamily="16" charset="0"/>
      <a:defRPr sz="1200" kern="1200">
        <a:solidFill>
          <a:srgbClr xmlns:mc="http://schemas.openxmlformats.org/markup-compatibility/2006" xmlns:a14="http://schemas.microsoft.com/office/drawing/2010/main" val="000000" mc:Ignorable="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E1819D-0F9E-4932-84A4-B613CE7ED102}" type="slidenum">
              <a:rPr lang="de-DE"/>
              <a:pPr/>
              <a:t>1</a:t>
            </a:fld>
            <a:endParaRPr lang="de-DE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688756-6A7A-403D-ABC8-484E4DB40463}" type="slidenum">
              <a:rPr lang="de-DE"/>
              <a:pPr/>
              <a:t>2</a:t>
            </a:fld>
            <a:endParaRPr lang="de-DE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DE9F5D-CB17-40BF-9184-D59979538946}" type="slidenum">
              <a:rPr lang="de-DE"/>
              <a:pPr/>
              <a:t>3</a:t>
            </a:fld>
            <a:endParaRPr lang="de-DE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70DE2C-2D95-42F6-BD96-3F39BB44826F}" type="slidenum">
              <a:rPr lang="de-DE"/>
              <a:pPr/>
              <a:t>4</a:t>
            </a:fld>
            <a:endParaRPr lang="de-DE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70DE2C-2D95-42F6-BD96-3F39BB44826F}" type="slidenum">
              <a:rPr lang="de-DE"/>
              <a:pPr/>
              <a:t>5</a:t>
            </a:fld>
            <a:endParaRPr lang="de-DE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2113AB-34D0-41A8-8BE9-943660A1569F}" type="slidenum">
              <a:rPr lang="de-DE"/>
              <a:pPr/>
              <a:t>6</a:t>
            </a:fld>
            <a:endParaRPr lang="de-DE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FFFF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3C93BF2-A765-4822-BBDD-89845EDF41A8}" type="slidenum">
              <a:rPr lang="de-DE"/>
              <a:pPr/>
              <a:t>7</a:t>
            </a:fld>
            <a:endParaRPr lang="de-DE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336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10080625" cy="277188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512094" y="3107866"/>
            <a:ext cx="7056438" cy="1931917"/>
          </a:xfrm>
        </p:spPr>
        <p:txBody>
          <a:bodyPr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EB8E6-C7E5-4612-9F6A-267788B03887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71371" y="266772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65376-837B-4D41-9DC0-81AEB15EC49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756047" y="419982"/>
            <a:ext cx="8568531" cy="1931917"/>
          </a:xfrm>
        </p:spPr>
        <p:txBody>
          <a:bodyPr anchor="b"/>
          <a:lstStyle>
            <a:lvl1pPr>
              <a:defRPr sz="46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0DBDB-E8C4-4F1D-B25E-8A068560292C}" type="datetime1">
              <a:rPr lang="en-US" smtClean="0"/>
              <a:pPr/>
              <a:t>12/1/2009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944F1-5EB4-4F90-8AB6-039A8B7631DD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728479" y="0"/>
            <a:ext cx="2352146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0080625" cy="17135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434156" y="3613525"/>
            <a:ext cx="688434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7540307" y="3225112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7644474" y="3329267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24313" y="3317859"/>
            <a:ext cx="504031" cy="486479"/>
          </a:xfrm>
        </p:spPr>
        <p:txBody>
          <a:bodyPr/>
          <a:lstStyle/>
          <a:p>
            <a:fld id="{1261DF9D-B1B0-441C-84C7-1EA76B55A9D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36021" y="335986"/>
            <a:ext cx="7224448" cy="6416978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E1AC4-275F-4B8A-AA62-F09739A1D3F1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148505" y="335987"/>
            <a:ext cx="1596099" cy="645022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A09CFE1F-D981-4278-9014-B715AE8AE121}" type="datetime1">
              <a:rPr lang="en-US" smtClean="0"/>
              <a:pPr/>
              <a:t>12/1/2009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JM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42D0FCE3-4B6F-4B81-914E-627D8DEC2DA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FB02-EFD7-4945-8FE6-7FA011C60F3E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808458" y="1131386"/>
            <a:ext cx="504031" cy="486479"/>
          </a:xfrm>
        </p:spPr>
        <p:txBody>
          <a:bodyPr/>
          <a:lstStyle/>
          <a:p>
            <a:fld id="{EA1BECD2-33F2-4FA0-8737-DFB8221D1A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32661" y="1683288"/>
            <a:ext cx="9374981" cy="5039783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9912615" y="20999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68010" y="2519891"/>
            <a:ext cx="9737884" cy="33598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71371" y="156917"/>
            <a:ext cx="9737884" cy="235861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08595" y="3023870"/>
            <a:ext cx="7143942" cy="1844421"/>
          </a:xfrm>
        </p:spPr>
        <p:txBody>
          <a:bodyPr anchor="t"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555-7230-4DE6-BA42-92F66F39D464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68010" y="2687884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5D9AE45-7A0A-45E4-AF90-354CFB7AC0C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300" y="587975"/>
            <a:ext cx="8568531" cy="1679928"/>
          </a:xfrm>
        </p:spPr>
        <p:txBody>
          <a:bodyPr anchor="b"/>
          <a:lstStyle>
            <a:lvl1pPr algn="ctr">
              <a:buNone/>
              <a:defRPr sz="4600" b="0" cap="none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84396" y="7065776"/>
            <a:ext cx="3356848" cy="403183"/>
          </a:xfrm>
        </p:spPr>
        <p:txBody>
          <a:bodyPr/>
          <a:lstStyle/>
          <a:p>
            <a:fld id="{82A1887E-36BD-4EFC-814D-2E4716D9F7D7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5030479" y="1736865"/>
            <a:ext cx="9835" cy="5312669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32661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5292328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5040313" y="2425395"/>
            <a:ext cx="0" cy="461644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10080625" cy="159593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68010" y="1511935"/>
            <a:ext cx="9737884" cy="1007957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60870" y="7045617"/>
            <a:ext cx="9737884" cy="34270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2660" y="1679928"/>
            <a:ext cx="4454027" cy="80796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400" b="1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alibri" pitchFamily="34" charset="0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5282109" y="1679928"/>
            <a:ext cx="4455776" cy="806365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01897-BFE6-4385-97CA-9C8EC3FC372E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36021" y="7065776"/>
            <a:ext cx="3948245" cy="403183"/>
          </a:xfrm>
        </p:spPr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68010" y="1411139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32661" y="2724242"/>
            <a:ext cx="4455636" cy="4209083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5292328" y="2724242"/>
            <a:ext cx="4452276" cy="4213259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788297" y="1149071"/>
            <a:ext cx="504031" cy="486479"/>
          </a:xfrm>
        </p:spPr>
        <p:txBody>
          <a:bodyPr/>
          <a:lstStyle>
            <a:lvl1pPr algn="ctr">
              <a:defRPr/>
            </a:lvl1pPr>
          </a:lstStyle>
          <a:p>
            <a:fld id="{CBD43A93-697D-4E94-9201-1587EDF3C98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ADEA-8465-4A8E-8DFD-3BA3C5A390C7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788297" y="1142021"/>
            <a:ext cx="504031" cy="486479"/>
          </a:xfrm>
        </p:spPr>
        <p:txBody>
          <a:bodyPr/>
          <a:lstStyle/>
          <a:p>
            <a:fld id="{D138A812-F1A0-4B6D-82C5-B461A98BD5D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10080625" cy="17135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68010" y="174712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8E78B-614D-4471-ABEB-5E87C3FBAE84}" type="datetime1">
              <a:rPr lang="en-US" smtClean="0"/>
              <a:pPr/>
              <a:t>12/1/2009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704292" y="6971700"/>
            <a:ext cx="672042" cy="486478"/>
          </a:xfrm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FCDB128E-81F7-41ED-9AE1-DBD545CA461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68010" y="167993"/>
            <a:ext cx="9737884" cy="335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10080625" cy="13103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68010" y="671971"/>
            <a:ext cx="3024188" cy="6467722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026" y="1007957"/>
            <a:ext cx="2604161" cy="1091953"/>
          </a:xfrm>
        </p:spPr>
        <p:txBody>
          <a:bodyPr anchor="b">
            <a:noAutofit/>
          </a:bodyPr>
          <a:lstStyle>
            <a:lvl1pPr algn="l">
              <a:buNone/>
              <a:defRPr sz="2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20026" y="2183907"/>
            <a:ext cx="2604161" cy="4569054"/>
          </a:xfrm>
        </p:spPr>
        <p:txBody>
          <a:bodyPr/>
          <a:lstStyle>
            <a:lvl1pPr marL="0" indent="0">
              <a:spcAft>
                <a:spcPts val="1102"/>
              </a:spcAft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68010" y="58797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444214" y="755967"/>
            <a:ext cx="6216385" cy="596374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428088" y="251989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532255" y="356145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512094" y="344736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E32EBD-BC27-4F2B-9723-3CCF61A8A6B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829B-2FF1-4098-A986-F8C2F780C4D0}" type="datetime1">
              <a:rPr lang="en-US" smtClean="0"/>
              <a:pPr/>
              <a:t>12/1/2009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2661" y="7066773"/>
            <a:ext cx="3729831" cy="403183"/>
          </a:xfrm>
        </p:spPr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68010" y="58797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68010" y="167993"/>
            <a:ext cx="9737884" cy="33262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68010" y="671971"/>
            <a:ext cx="3024188" cy="6467722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428088" y="251989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532255" y="356145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512094" y="344736"/>
            <a:ext cx="504031" cy="486479"/>
          </a:xfrm>
        </p:spPr>
        <p:txBody>
          <a:bodyPr/>
          <a:lstStyle/>
          <a:p>
            <a:fld id="{8C41F2F3-3B6B-472C-BE01-5A931FD1EF8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07705" y="5543762"/>
            <a:ext cx="6468401" cy="1343942"/>
          </a:xfrm>
        </p:spPr>
        <p:txBody>
          <a:bodyPr anchor="t">
            <a:noAutofit/>
          </a:bodyPr>
          <a:lstStyle>
            <a:lvl1pPr algn="l">
              <a:buNone/>
              <a:defRPr sz="26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307705" y="671971"/>
            <a:ext cx="6468401" cy="4703798"/>
          </a:xfrm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0026" y="1091953"/>
            <a:ext cx="2688167" cy="5795751"/>
          </a:xfrm>
        </p:spPr>
        <p:txBody>
          <a:bodyPr/>
          <a:lstStyle>
            <a:lvl1pPr marL="0" indent="0">
              <a:spcAft>
                <a:spcPts val="1102"/>
              </a:spcAft>
              <a:buFontTx/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81036" y="7060309"/>
            <a:ext cx="3356848" cy="403183"/>
          </a:xfrm>
        </p:spPr>
        <p:txBody>
          <a:bodyPr/>
          <a:lstStyle/>
          <a:p>
            <a:fld id="{4309FE0B-6D8B-4D37-AD3A-68005E1C3E02}" type="datetime1">
              <a:rPr lang="en-US" smtClean="0"/>
              <a:pPr/>
              <a:t>12/1/2009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2661" y="7066773"/>
            <a:ext cx="3951605" cy="403183"/>
          </a:xfrm>
        </p:spPr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1"/>
            <a:ext cx="10080625" cy="15359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384396" y="7060309"/>
            <a:ext cx="3356848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5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CB82E55A-947B-4EEF-B759-43E990C987AD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36021" y="7066773"/>
            <a:ext cx="3948245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de-DE" smtClean="0"/>
              <a:t>JM</a:t>
            </a:r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68010" y="1407373"/>
            <a:ext cx="973788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788297" y="1146600"/>
            <a:ext cx="504031" cy="486479"/>
          </a:xfrm>
          <a:prstGeom prst="rect">
            <a:avLst/>
          </a:prstGeom>
        </p:spPr>
        <p:txBody>
          <a:bodyPr vert="horz" lIns="50397" tIns="50397" rIns="50397" bIns="50397" anchor="ctr">
            <a:norm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0AD0EE-6240-4D5A-BBB8-221C086B05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32661" y="1679928"/>
            <a:ext cx="9408583" cy="507002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600" kern="1200">
          <a:solidFill>
            <a:schemeClr val="accent3">
              <a:shade val="75000"/>
            </a:schemeClr>
          </a:solidFill>
          <a:latin typeface="Calibri" pitchFamily="34" charset="0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"/>
        <a:defRPr kumimoji="0" sz="30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04766" indent="-302383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70000"/>
        <a:buFont typeface="Wingdings"/>
        <a:buChar char="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07149" indent="-251986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2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209532" indent="-251986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511915" indent="-251986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Tx/>
        <a:buChar char="•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814298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18269" indent="-201589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52" indent="-201589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5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Users\Public\Music\Sample%20Music\Distance.wma" TargetMode="External"/><Relationship Id="rId1" Type="http://schemas.microsoft.com/office/2007/relationships/media" Target="file:///C:\Users\Public\Music\Sample%20Music\Distance.wma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9027-DA91-46F0-8FDE-E5DA489C5C04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BECD2-33F2-4FA0-8737-DFB8221D1A41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Welcome Customers, Partners, and Colleagues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to the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Annual Report Presentation 2009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 2009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D366-C91C-4A52-8E82-293843AFF349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BECD2-33F2-4FA0-8737-DFB8221D1A41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Incredible market visibility through new marketing concepts</a:t>
            </a:r>
          </a:p>
          <a:p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14% growth in sales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21% growth in customers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560.00 new leads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84 satisfied customers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18 new employees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forecasts for 2010 and 2011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6A91-7870-43B3-9DC0-F82294933A14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170" name="Rectangle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de-DE" dirty="0" smtClean="0"/>
          </a:p>
          <a:p>
            <a:pPr algn="ctr">
              <a:buNone/>
            </a:pPr>
            <a:r>
              <a:rPr lang="en-US" dirty="0" smtClean="0"/>
              <a:t>Projected results 2010</a:t>
            </a:r>
          </a:p>
          <a:p>
            <a:endParaRPr lang="de-DE" dirty="0" smtClean="0"/>
          </a:p>
          <a:p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Growth sales of 19%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Over 1 Million new leads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Up to 20 new employees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de-DE" dirty="0" smtClean="0"/>
          </a:p>
          <a:p>
            <a:pPr algn="ctr">
              <a:buNone/>
            </a:pPr>
            <a:r>
              <a:rPr lang="en-US" dirty="0" smtClean="0"/>
              <a:t>Projected results </a:t>
            </a:r>
            <a:r>
              <a:rPr lang="de-DE" dirty="0" smtClean="0"/>
              <a:t>2011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Growth sales of 25%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Over 1.5 Million new leads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Up to 35 new employees</a:t>
            </a:r>
          </a:p>
          <a:p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forecasts for 2010</a:t>
            </a:r>
            <a:endParaRPr lang="en-US" dirty="0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2B621-7CDE-4FF2-AEF7-64C199C17E31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122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Projected increase in profits per Sector for 2010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IT Services -  2.0 million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Consultancy - 1.0 million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Production - 3.4 million</a:t>
            </a:r>
          </a:p>
          <a:p>
            <a:endParaRPr lang="en-US" dirty="0"/>
          </a:p>
        </p:txBody>
      </p:sp>
      <p:sp>
        <p:nvSpPr>
          <p:cNvPr id="26" name="Textplatzhalter 2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Abgerundetes Rechteck 8"/>
          <p:cNvSpPr/>
          <p:nvPr/>
        </p:nvSpPr>
        <p:spPr>
          <a:xfrm>
            <a:off x="5468940" y="3065457"/>
            <a:ext cx="2160000" cy="360000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FFC00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forecasts for 2010</a:t>
            </a:r>
            <a:endParaRPr lang="en-US" dirty="0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2B621-7CDE-4FF2-AEF7-64C199C17E31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122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Projected </a:t>
            </a:r>
            <a:r>
              <a:rPr lang="en-US" b="1" dirty="0" smtClean="0"/>
              <a:t>increase</a:t>
            </a:r>
            <a:r>
              <a:rPr lang="en-US" dirty="0" smtClean="0"/>
              <a:t> in profits per sector for 2010</a:t>
            </a:r>
          </a:p>
          <a:p>
            <a:pPr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IT Services -  2.0 million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Consultancy - 1.0 million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Production - 3.4 million</a:t>
            </a:r>
          </a:p>
          <a:p>
            <a:endParaRPr lang="en-US" dirty="0"/>
          </a:p>
        </p:txBody>
      </p:sp>
      <p:sp>
        <p:nvSpPr>
          <p:cNvPr id="26" name="Textplatzhalter 2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Abgerundetes Rechteck 8"/>
          <p:cNvSpPr/>
          <p:nvPr/>
        </p:nvSpPr>
        <p:spPr>
          <a:xfrm>
            <a:off x="5468940" y="3065457"/>
            <a:ext cx="2160000" cy="360000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FFC00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5468940" y="4065589"/>
            <a:ext cx="1080000" cy="360000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92D05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bgerundetes Rechteck 10"/>
          <p:cNvSpPr/>
          <p:nvPr/>
        </p:nvSpPr>
        <p:spPr>
          <a:xfrm>
            <a:off x="5468940" y="5137159"/>
            <a:ext cx="3672000" cy="360000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 forecasts for 2010 and 2011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C2E13-05C2-46F7-B9EB-601F34CC9A0A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8" name="Diagramm 7"/>
          <p:cNvGraphicFramePr/>
          <p:nvPr/>
        </p:nvGraphicFramePr>
        <p:xfrm>
          <a:off x="1254098" y="1708135"/>
          <a:ext cx="771530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of the last shareholder-meetings</a:t>
            </a:r>
            <a:endParaRPr lang="en-US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7CF8-7348-410B-BC83-10DD2E752DE4}" type="datetime1">
              <a:rPr lang="en-US" smtClean="0"/>
              <a:pPr/>
              <a:t>12/1/2009</a:t>
            </a:fld>
            <a:endParaRPr lang="de-DE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JM</a:t>
            </a:r>
            <a:endParaRPr lang="de-DE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A6CAE-7174-48DC-9D56-4C88838CCE8E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20" name="Distance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040048" y="2994019"/>
            <a:ext cx="360000" cy="360000"/>
          </a:xfrm>
          <a:prstGeom prst="rect">
            <a:avLst/>
          </a:prstGeom>
        </p:spPr>
      </p:pic>
      <p:pic>
        <p:nvPicPr>
          <p:cNvPr id="21" name="Distance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040048" y="3958432"/>
            <a:ext cx="360000" cy="360000"/>
          </a:xfrm>
          <a:prstGeom prst="rect">
            <a:avLst/>
          </a:prstGeom>
        </p:spPr>
      </p:pic>
      <p:pic>
        <p:nvPicPr>
          <p:cNvPr id="22" name="Distance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040048" y="4922845"/>
            <a:ext cx="360000" cy="360000"/>
          </a:xfrm>
          <a:prstGeom prst="rect">
            <a:avLst/>
          </a:prstGeom>
        </p:spPr>
      </p:pic>
      <p:sp>
        <p:nvSpPr>
          <p:cNvPr id="23" name="Abgerundetes Rechteck 22"/>
          <p:cNvSpPr/>
          <p:nvPr/>
        </p:nvSpPr>
        <p:spPr>
          <a:xfrm>
            <a:off x="4325932" y="2922581"/>
            <a:ext cx="1857388" cy="571504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alibri" pitchFamily="34" charset="0"/>
              </a:rPr>
              <a:t>Meeting 2008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4325932" y="3886994"/>
            <a:ext cx="1857388" cy="571504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alibri" pitchFamily="34" charset="0"/>
              </a:rPr>
              <a:t>Meeting 2007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4325932" y="4851407"/>
            <a:ext cx="1857388" cy="571504"/>
          </a:xfrm>
          <a:prstGeom prst="roundRect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noFill/>
          </a:ln>
          <a:effectLst>
            <a:outerShdw blurRad="44450" dist="27940" dir="5400000" algn="ctr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alibri" pitchFamily="34" charset="0"/>
              </a:rPr>
              <a:t>Meeting 2006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792587" y="2065325"/>
            <a:ext cx="289053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on icon to start audio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2710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2710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2710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46B86" mc:Ignorable=""/>
      </a:dk2>
      <a:lt2>
        <a:srgbClr xmlns:mc="http://schemas.openxmlformats.org/markup-compatibility/2006" xmlns:a14="http://schemas.microsoft.com/office/drawing/2010/main" val="C5D1D7" mc:Ignorable=""/>
      </a:lt2>
      <a:accent1>
        <a:srgbClr xmlns:mc="http://schemas.openxmlformats.org/markup-compatibility/2006" xmlns:a14="http://schemas.microsoft.com/office/drawing/2010/main" val="D16349" mc:Ignorable=""/>
      </a:accent1>
      <a:accent2>
        <a:srgbClr xmlns:mc="http://schemas.openxmlformats.org/markup-compatibility/2006" xmlns:a14="http://schemas.microsoft.com/office/drawing/2010/main" val="CCB400" mc:Ignorable=""/>
      </a:accent2>
      <a:accent3>
        <a:srgbClr xmlns:mc="http://schemas.openxmlformats.org/markup-compatibility/2006" xmlns:a14="http://schemas.microsoft.com/office/drawing/2010/main" val="8CADAE" mc:Ignorable=""/>
      </a:accent3>
      <a:accent4>
        <a:srgbClr xmlns:mc="http://schemas.openxmlformats.org/markup-compatibility/2006" xmlns:a14="http://schemas.microsoft.com/office/drawing/2010/main" val="8C7B70" mc:Ignorable=""/>
      </a:accent4>
      <a:accent5>
        <a:srgbClr xmlns:mc="http://schemas.openxmlformats.org/markup-compatibility/2006" xmlns:a14="http://schemas.microsoft.com/office/drawing/2010/main" val="8FB08C" mc:Ignorable=""/>
      </a:accent5>
      <a:accent6>
        <a:srgbClr xmlns:mc="http://schemas.openxmlformats.org/markup-compatibility/2006" xmlns:a14="http://schemas.microsoft.com/office/drawing/2010/main" val="D19049" mc:Ignorable=""/>
      </a:accent6>
      <a:hlink>
        <a:srgbClr xmlns:mc="http://schemas.openxmlformats.org/markup-compatibility/2006" xmlns:a14="http://schemas.microsoft.com/office/drawing/2010/main" val="00A3D6" mc:Ignorable=""/>
      </a:hlink>
      <a:folHlink>
        <a:srgbClr xmlns:mc="http://schemas.openxmlformats.org/markup-compatibility/2006" xmlns:a14="http://schemas.microsoft.com/office/drawing/2010/main" val="694F07" mc:Ignorable="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00CC99" mc:Ignorable=""/>
      </a:accent1>
      <a:accent2>
        <a:srgbClr xmlns:mc="http://schemas.openxmlformats.org/markup-compatibility/2006" xmlns:a14="http://schemas.microsoft.com/office/drawing/2010/main" val="3333CC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E2CA" mc:Ignorable=""/>
      </a:accent5>
      <a:accent6>
        <a:srgbClr xmlns:mc="http://schemas.openxmlformats.org/markup-compatibility/2006" xmlns:a14="http://schemas.microsoft.com/office/drawing/2010/main" val="2D2DB9" mc:Ignorable=""/>
      </a:accent6>
      <a:hlink>
        <a:srgbClr xmlns:mc="http://schemas.openxmlformats.org/markup-compatibility/2006" xmlns:a14="http://schemas.microsoft.com/office/drawing/2010/main" val="CCCCFF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187</Words>
  <Application>Microsoft Office PowerPoint</Application>
  <PresentationFormat>Custom</PresentationFormat>
  <Paragraphs>86</Paragraphs>
  <Slides>7</Slides>
  <Notes>7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Cronus</vt:lpstr>
      <vt:lpstr>Welcome</vt:lpstr>
      <vt:lpstr>Results  2009</vt:lpstr>
      <vt:lpstr>Result forecasts for 2010 and 2011</vt:lpstr>
      <vt:lpstr>Result forecasts for 2010</vt:lpstr>
      <vt:lpstr>Result forecasts for 2010</vt:lpstr>
      <vt:lpstr>Result forecasts for 2010 and 2011</vt:lpstr>
      <vt:lpstr>Highlights of the last shareholder-meetings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Sample presentation including text and graphics. Saved using office 2010 beta.</dc:description>
  <cp:lastModifiedBy/>
  <cp:revision>1</cp:revision>
  <dcterms:created xsi:type="dcterms:W3CDTF">2009-11-30T12:56:19Z</dcterms:created>
  <dcterms:modified xsi:type="dcterms:W3CDTF">2009-12-01T13:00:01Z</dcterms:modified>
  <cp:category>informal presentation</cp:category>
</cp:coreProperties>
</file>